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C01CC-6685-42CC-A7CC-C9E79002E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1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b&#224;i%20g&#7843;ng%20thi\2.avi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4"/>
          <p:cNvGrpSpPr>
            <a:grpSpLocks/>
          </p:cNvGrpSpPr>
          <p:nvPr/>
        </p:nvGrpSpPr>
        <p:grpSpPr bwMode="auto">
          <a:xfrm>
            <a:off x="0" y="0"/>
            <a:ext cx="9372600" cy="7086600"/>
            <a:chOff x="0" y="-10"/>
            <a:chExt cx="5760" cy="4330"/>
          </a:xfrm>
        </p:grpSpPr>
        <p:pic>
          <p:nvPicPr>
            <p:cNvPr id="4108" name="Picture 2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26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27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28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9" name="Picture 33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58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600200" y="304800"/>
            <a:ext cx="6781800" cy="15827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8A2EC"/>
              </a:extrusionClr>
            </a:sp3d>
          </a:bodyPr>
          <a:lstStyle/>
          <a:p>
            <a:pPr algn="ctr"/>
            <a:r>
              <a:rPr lang="vi-VN" sz="4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Phòng GD&amp;ĐT </a:t>
            </a:r>
            <a:r>
              <a:rPr lang="en-US" sz="4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Long </a:t>
            </a:r>
            <a:r>
              <a:rPr lang="en-US" sz="40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Biên</a:t>
            </a:r>
            <a:endParaRPr lang="vi-VN" sz="40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  <a:p>
            <a:pPr algn="ctr"/>
            <a:r>
              <a:rPr lang="vi-VN" sz="4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Trường Tiểu học </a:t>
            </a:r>
            <a:r>
              <a:rPr lang="en-US" sz="40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Ái</a:t>
            </a:r>
            <a:r>
              <a:rPr lang="en-US" sz="4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 </a:t>
            </a:r>
            <a:r>
              <a:rPr lang="en-US" sz="40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Mộ</a:t>
            </a:r>
            <a:r>
              <a:rPr lang="en-US" sz="4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 B</a:t>
            </a:r>
          </a:p>
        </p:txBody>
      </p:sp>
      <p:sp>
        <p:nvSpPr>
          <p:cNvPr id="63526" name="WordArt 38"/>
          <p:cNvSpPr>
            <a:spLocks noChangeArrowheads="1" noChangeShapeType="1" noTextEdit="1"/>
          </p:cNvSpPr>
          <p:nvPr/>
        </p:nvSpPr>
        <p:spPr bwMode="auto">
          <a:xfrm>
            <a:off x="2590800" y="5105400"/>
            <a:ext cx="48768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thực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hiện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5</a:t>
            </a:r>
          </a:p>
        </p:txBody>
      </p:sp>
      <p:pic>
        <p:nvPicPr>
          <p:cNvPr id="4102" name="Picture 5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47" name="Picture 59" descr="three-violet-flow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43600"/>
            <a:ext cx="487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688" name="Rectangle 200"/>
          <p:cNvSpPr>
            <a:spLocks noChangeArrowheads="1"/>
          </p:cNvSpPr>
          <p:nvPr/>
        </p:nvSpPr>
        <p:spPr bwMode="auto">
          <a:xfrm>
            <a:off x="2179638" y="3278188"/>
            <a:ext cx="52879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 u="sng">
                <a:solidFill>
                  <a:srgbClr val="FF0000"/>
                </a:solidFill>
              </a:rPr>
              <a:t>Môn</a:t>
            </a:r>
            <a:r>
              <a:rPr lang="en-US" sz="4800" b="1">
                <a:solidFill>
                  <a:srgbClr val="FF0000"/>
                </a:solidFill>
              </a:rPr>
              <a:t>: Khoa học</a:t>
            </a:r>
          </a:p>
        </p:txBody>
      </p:sp>
      <p:sp>
        <p:nvSpPr>
          <p:cNvPr id="63689" name="Rectangle 201"/>
          <p:cNvSpPr>
            <a:spLocks noChangeArrowheads="1"/>
          </p:cNvSpPr>
          <p:nvPr/>
        </p:nvSpPr>
        <p:spPr bwMode="auto">
          <a:xfrm>
            <a:off x="1447800" y="4108450"/>
            <a:ext cx="632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>
                <a:latin typeface="Times New Roman" pitchFamily="18" charset="0"/>
                <a:cs typeface="Times New Roman" pitchFamily="18" charset="0"/>
              </a:rPr>
              <a:t>BÀI: THỦY TINH</a:t>
            </a:r>
          </a:p>
        </p:txBody>
      </p:sp>
      <p:sp>
        <p:nvSpPr>
          <p:cNvPr id="63692" name="WordArt 204"/>
          <p:cNvSpPr>
            <a:spLocks noChangeArrowheads="1" noChangeShapeType="1" noTextEdit="1"/>
          </p:cNvSpPr>
          <p:nvPr/>
        </p:nvSpPr>
        <p:spPr bwMode="auto">
          <a:xfrm>
            <a:off x="685800" y="2133600"/>
            <a:ext cx="7924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chemeClr val="accent1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Chào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mừng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quý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thầy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về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dự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4107" name="Picture 215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164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63526" grpId="0" animBg="1"/>
      <p:bldP spid="63688" grpId="0"/>
      <p:bldP spid="63689" grpId="0"/>
      <p:bldP spid="6369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den_trang_t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212725"/>
            <a:ext cx="7239000" cy="653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467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239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067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674908" y="614827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992041" y="1292225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4" name="Text Box 11"/>
          <p:cNvSpPr txBox="1">
            <a:spLocks noChangeArrowheads="1"/>
          </p:cNvSpPr>
          <p:nvPr/>
        </p:nvSpPr>
        <p:spPr bwMode="auto">
          <a:xfrm>
            <a:off x="935038" y="3040063"/>
            <a:ext cx="7086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68338" y="3231230"/>
            <a:ext cx="7620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tin SGK-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61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33CC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800" dirty="0">
              <a:latin typeface=".VnTime" pitchFamily="34" charset="0"/>
            </a:endParaRPr>
          </a:p>
        </p:txBody>
      </p:sp>
      <p:sp>
        <p:nvSpPr>
          <p:cNvPr id="2" name="Cloud Callout 1"/>
          <p:cNvSpPr>
            <a:spLocks noChangeArrowheads="1"/>
          </p:cNvSpPr>
          <p:nvPr/>
        </p:nvSpPr>
        <p:spPr bwMode="auto">
          <a:xfrm>
            <a:off x="5487988" y="1912938"/>
            <a:ext cx="3751262" cy="126365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( 2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92041" y="1974386"/>
            <a:ext cx="47293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3000" y="4533901"/>
            <a:ext cx="4578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40436" y="2574926"/>
            <a:ext cx="4152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01541" y="3144837"/>
            <a:ext cx="502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34244" y="3772021"/>
            <a:ext cx="5219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67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35848" grpId="0"/>
      <p:bldP spid="35852" grpId="0"/>
      <p:bldP spid="35852" grpId="1"/>
      <p:bldP spid="2" grpId="0" animBg="1"/>
      <p:bldP spid="2" grpId="1" animBg="1"/>
      <p:bldP spid="3" grpId="0"/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914400" y="2239963"/>
            <a:ext cx="7772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914400" y="2438400"/>
            <a:ext cx="7734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>
                <a:solidFill>
                  <a:srgbClr val="80008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800" dirty="0">
              <a:solidFill>
                <a:srgbClr val="80008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6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  <p:bldP spid="48137" grpId="1"/>
      <p:bldP spid="481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365125" y="2590800"/>
            <a:ext cx="8458200" cy="2590800"/>
          </a:xfrm>
          <a:prstGeom prst="flowChartProcess">
            <a:avLst/>
          </a:prstGeom>
          <a:gradFill rotWithShape="1">
            <a:gsLst>
              <a:gs pos="0">
                <a:srgbClr val="CCFF33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i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mấy loại thủy tinh? </a:t>
            </a:r>
          </a:p>
          <a:p>
            <a:pPr algn="ctr"/>
            <a:r>
              <a:rPr lang="en-US" altLang="en-US" sz="4400" i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 là những loại nào?</a:t>
            </a:r>
            <a:endParaRPr lang="vi-VN" altLang="en-US" sz="4400" i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98463" y="2514600"/>
            <a:ext cx="8534400" cy="2819400"/>
          </a:xfrm>
          <a:prstGeom prst="flowChartProcess">
            <a:avLst/>
          </a:prstGeom>
          <a:gradFill rotWithShape="1">
            <a:gsLst>
              <a:gs pos="0">
                <a:srgbClr val="CCFF33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3600" i="0" dirty="0">
                <a:solidFill>
                  <a:srgbClr val="0000CC"/>
                </a:solidFill>
              </a:rPr>
              <a:t>       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altLang="en-US" sz="4000" i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vi-VN" altLang="en-US" sz="4000" i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7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  <p:bldP spid="81924" grpId="1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192088" y="2514600"/>
            <a:ext cx="9144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Char char="¯"/>
            </a:pPr>
            <a:r>
              <a:rPr lang="en-US" altLang="en-US" sz="3200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sự khác nhau giữa thủy tinh</a:t>
            </a:r>
          </a:p>
          <a:p>
            <a:pPr algn="ctr" eaLnBrk="1" hangingPunct="1"/>
            <a:r>
              <a:rPr lang="en-US" altLang="en-US" sz="3200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thường và thủy tinh chất lượng cao.</a:t>
            </a:r>
            <a:r>
              <a:rPr lang="en-US" altLang="en-US" sz="3200" i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>
              <a:solidFill>
                <a:srgbClr val="FF33CC"/>
              </a:solidFill>
              <a:latin typeface=".VnTime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400" y="2286000"/>
          <a:ext cx="7315200" cy="4079968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718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 TINH THƯỜNG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 TINH CHẤT LƯỢNG CAO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268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suốt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cứng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vỡ</a:t>
                      </a:r>
                      <a:endParaRPr kumimoji="0" 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Rất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chịu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nóng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lạnh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bền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vỡ</a:t>
                      </a:r>
                      <a:endParaRPr kumimoji="0" 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95416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4" grpId="0"/>
      <p:bldP spid="1710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266700" y="2733675"/>
            <a:ext cx="81534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0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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Nhận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phiếu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bài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tập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tin SGK-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61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800" b="1" dirty="0">
              <a:solidFill>
                <a:srgbClr val="FF33CC"/>
              </a:solidFill>
              <a:latin typeface=".VnTime" pitchFamily="34" charset="0"/>
            </a:endParaRPr>
          </a:p>
        </p:txBody>
      </p:sp>
      <p:sp>
        <p:nvSpPr>
          <p:cNvPr id="2" name="Oval Callout 1"/>
          <p:cNvSpPr/>
          <p:nvPr/>
        </p:nvSpPr>
        <p:spPr bwMode="auto">
          <a:xfrm>
            <a:off x="2028825" y="4117975"/>
            <a:ext cx="5638800" cy="1447800"/>
          </a:xfrm>
          <a:prstGeom prst="wedgeEllipseCallout">
            <a:avLst>
              <a:gd name="adj1" fmla="val -35653"/>
              <a:gd name="adj2" fmla="val 79460"/>
            </a:avLst>
          </a:prstGeom>
          <a:solidFill>
            <a:srgbClr val="FF0000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Hoạt động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+mn-cs"/>
              </a:rPr>
              <a:t>nhóm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 4</a:t>
            </a:r>
          </a:p>
          <a:p>
            <a:pPr algn="ctr">
              <a:defRPr/>
            </a:pPr>
            <a:endParaRPr lang="en-US" sz="3600" b="1" dirty="0">
              <a:solidFill>
                <a:srgbClr val="FFFF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23900" y="2209800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III.Công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3310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4" grpId="0"/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66" name="Group 30"/>
          <p:cNvGraphicFramePr>
            <a:graphicFrameLocks noGrp="1"/>
          </p:cNvGraphicFramePr>
          <p:nvPr>
            <p:ph/>
          </p:nvPr>
        </p:nvGraphicFramePr>
        <p:xfrm>
          <a:off x="228600" y="609600"/>
          <a:ext cx="8763000" cy="6050147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528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 TINH THƯỜNG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 TINH CHẤT LƯỢNG CAO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4680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Dùng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sản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xuất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chai, lọ, li,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cốc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bóng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đèn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kính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đeo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mắt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…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endParaRPr kumimoji="0" 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Dùng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làm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dụng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cụ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phòng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nghiệm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̀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dùng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kính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máy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ảnh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ống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nhòm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nồi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nấu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202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9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47781669"/>
              </p:ext>
            </p:extLst>
          </p:nvPr>
        </p:nvGraphicFramePr>
        <p:xfrm>
          <a:off x="0" y="152400"/>
          <a:ext cx="9024938" cy="6477000"/>
        </p:xfrm>
        <a:graphic>
          <a:graphicData uri="http://schemas.openxmlformats.org/drawingml/2006/table">
            <a:tbl>
              <a:tblPr/>
              <a:tblGrid>
                <a:gridCol w="451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50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Chai, lọ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Lò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nướng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517" name="Picture 14" descr="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5" descr="a2e1ecd9-e90f-427f-b52e-48760d69c4f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2062163"/>
            <a:ext cx="419100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260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3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11839823"/>
              </p:ext>
            </p:extLst>
          </p:nvPr>
        </p:nvGraphicFramePr>
        <p:xfrm>
          <a:off x="0" y="0"/>
          <a:ext cx="9024938" cy="6629400"/>
        </p:xfrm>
        <a:graphic>
          <a:graphicData uri="http://schemas.openxmlformats.org/drawingml/2006/table">
            <a:tbl>
              <a:tblPr/>
              <a:tblGrid>
                <a:gridCol w="451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15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Ống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kính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máy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ảnh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541" name="Picture 16" descr="1251254979_Gio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0147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9144000" y="6359525"/>
            <a:ext cx="18459450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Thuỷ tinh không cháy, không hút ẩm.</a:t>
            </a:r>
            <a:endParaRPr lang="en-US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22543" name="Picture 4" descr="tt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209800"/>
            <a:ext cx="4156075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77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72 -3.3526E-6 L -3.31771 -0.00809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80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714500" y="1698625"/>
            <a:ext cx="58674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altLang="en-US" sz="4000" b="1" i="0" dirty="0">
              <a:solidFill>
                <a:srgbClr val="0B046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838200" y="2872740"/>
            <a:ext cx="7772400" cy="2514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2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7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82676156"/>
              </p:ext>
            </p:extLst>
          </p:nvPr>
        </p:nvGraphicFramePr>
        <p:xfrm>
          <a:off x="0" y="76200"/>
          <a:ext cx="9024938" cy="6553200"/>
        </p:xfrm>
        <a:graphic>
          <a:graphicData uri="http://schemas.openxmlformats.org/drawingml/2006/table">
            <a:tbl>
              <a:tblPr/>
              <a:tblGrid>
                <a:gridCol w="451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3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 mã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3565" name="Picture 16" descr="florenceflaskthreecolorty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267200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7" descr="tt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1863"/>
            <a:ext cx="4267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9144000" y="6359525"/>
            <a:ext cx="18459450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Thuỷ tinh không bị a-xít ăn mòn.</a:t>
            </a:r>
            <a:endParaRPr lang="en-US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3644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72 -3.3526E-6 L -3.31771 -0.00809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80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1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26914849"/>
              </p:ext>
            </p:extLst>
          </p:nvPr>
        </p:nvGraphicFramePr>
        <p:xfrm>
          <a:off x="76200" y="152400"/>
          <a:ext cx="8948738" cy="6477000"/>
        </p:xfrm>
        <a:graphic>
          <a:graphicData uri="http://schemas.openxmlformats.org/drawingml/2006/table">
            <a:tbl>
              <a:tblPr/>
              <a:tblGrid>
                <a:gridCol w="4475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2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0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Bóng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đèn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Bồn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rửa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589" name="Picture 16" descr="t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1524000"/>
            <a:ext cx="4343400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8" descr="ct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3434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529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1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29731559"/>
              </p:ext>
            </p:extLst>
          </p:nvPr>
        </p:nvGraphicFramePr>
        <p:xfrm>
          <a:off x="152400" y="0"/>
          <a:ext cx="8872538" cy="6629400"/>
        </p:xfrm>
        <a:graphic>
          <a:graphicData uri="http://schemas.openxmlformats.org/drawingml/2006/table">
            <a:tbl>
              <a:tblPr/>
              <a:tblGrid>
                <a:gridCol w="44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3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15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Cốc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5613" name="Picture 15" descr="ao 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905000"/>
            <a:ext cx="4286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7" descr="494331f8_pha lê vẻ đẹp thanh t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236788"/>
            <a:ext cx="4329113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4" descr="tt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519238"/>
            <a:ext cx="4308475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683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/>
          <p:cNvSpPr>
            <a:spLocks noChangeArrowheads="1"/>
          </p:cNvSpPr>
          <p:nvPr/>
        </p:nvSpPr>
        <p:spPr bwMode="auto">
          <a:xfrm>
            <a:off x="1181100" y="2514600"/>
            <a:ext cx="7429500" cy="1447800"/>
          </a:xfrm>
          <a:prstGeom prst="flowChartProcess">
            <a:avLst/>
          </a:prstGeom>
          <a:gradFill rotWithShape="1">
            <a:gsLst>
              <a:gs pos="0">
                <a:srgbClr val="CCFF33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SGK -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61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liệu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sản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xuất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alt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Alternate Process 4"/>
          <p:cNvSpPr>
            <a:spLocks noChangeArrowheads="1"/>
          </p:cNvSpPr>
          <p:nvPr/>
        </p:nvSpPr>
        <p:spPr bwMode="auto">
          <a:xfrm>
            <a:off x="1181100" y="4191000"/>
            <a:ext cx="6781800" cy="1328738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57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968500" y="1019175"/>
            <a:ext cx="5029200" cy="1190625"/>
          </a:xfrm>
          <a:prstGeom prst="rect">
            <a:avLst/>
          </a:prstGeom>
          <a:gradFill rotWithShape="1">
            <a:gsLst>
              <a:gs pos="0">
                <a:srgbClr val="570A02"/>
              </a:gs>
              <a:gs pos="50000">
                <a:srgbClr val="BC1604"/>
              </a:gs>
              <a:gs pos="100000">
                <a:srgbClr val="570A0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Hỗn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cát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483100" y="2209800"/>
            <a:ext cx="0" cy="762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83150" y="2484438"/>
            <a:ext cx="238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Nấu</a:t>
            </a:r>
            <a:r>
              <a:rPr lang="en-US" altLang="en-US" sz="2000" b="1" i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chảy</a:t>
            </a:r>
            <a:r>
              <a:rPr lang="en-US" altLang="en-US" sz="2000" b="1" i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1700 </a:t>
            </a:r>
            <a:r>
              <a:rPr lang="en-US" altLang="en-US" sz="20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en-US" sz="2000" b="1" i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̣ C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24125" y="3016250"/>
            <a:ext cx="3997325" cy="64135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i="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i="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nhão</a:t>
            </a:r>
            <a:endParaRPr lang="en-US" sz="3600" b="1" i="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949825" y="3810000"/>
            <a:ext cx="19573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altLang="en-US" sz="2000" b="1" i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nguội</a:t>
            </a:r>
            <a:endParaRPr lang="en-US" altLang="en-US" sz="2000" b="1" i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768600" y="4464050"/>
            <a:ext cx="3508375" cy="641350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endParaRPr lang="en-US" altLang="en-US" sz="36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4483100" y="3657600"/>
            <a:ext cx="0" cy="762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127625" y="5257800"/>
            <a:ext cx="13858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Ép</a:t>
            </a:r>
            <a:r>
              <a:rPr lang="en-US" altLang="en-US" sz="2000" b="1" i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thổi</a:t>
            </a:r>
            <a:endParaRPr lang="en-US" altLang="en-US" sz="2000" b="1" i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4483100" y="5105400"/>
            <a:ext cx="0" cy="762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128963" y="5868988"/>
            <a:ext cx="2690812" cy="641350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600" b="1" i="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i="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600" b="1" i="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endParaRPr lang="en-US" sz="3600" b="1" i="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152400"/>
            <a:ext cx="6934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i="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000" b="1" i="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i="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i="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b="1" i="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000" b="1" i="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4000" b="1" i="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7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" grpId="0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3"/>
          <p:cNvSpPr>
            <a:spLocks noChangeArrowheads="1"/>
          </p:cNvSpPr>
          <p:nvPr/>
        </p:nvSpPr>
        <p:spPr bwMode="auto">
          <a:xfrm>
            <a:off x="2419350" y="2438400"/>
            <a:ext cx="4591050" cy="1371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00FFCC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8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Củng</a:t>
            </a:r>
            <a:r>
              <a:rPr lang="en-US" altLang="en-US" sz="48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8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:</a:t>
            </a:r>
          </a:p>
        </p:txBody>
      </p:sp>
    </p:spTree>
    <p:extLst>
      <p:ext uri="{BB962C8B-B14F-4D97-AF65-F5344CB8AC3E}">
        <p14:creationId xmlns:p14="http://schemas.microsoft.com/office/powerpoint/2010/main" val="207029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533400" y="2217738"/>
            <a:ext cx="800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685800" y="2819400"/>
            <a:ext cx="78486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.VnTime" pitchFamily="34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chai,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nhòm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400" b="1" dirty="0">
              <a:solidFill>
                <a:srgbClr val="FF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0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  <p:bldP spid="5530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2"/>
          <p:cNvSpPr>
            <a:spLocks noGrp="1"/>
          </p:cNvSpPr>
          <p:nvPr>
            <p:ph type="body" idx="1"/>
          </p:nvPr>
        </p:nvSpPr>
        <p:spPr>
          <a:xfrm>
            <a:off x="1774825" y="-850900"/>
            <a:ext cx="7772400" cy="1500188"/>
          </a:xfrm>
        </p:spPr>
        <p:txBody>
          <a:bodyPr/>
          <a:lstStyle/>
          <a:p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THI LÀM TRẠNG NGUYÊN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762000"/>
          <a:ext cx="7794625" cy="4481514"/>
        </p:xfrm>
        <a:graphic>
          <a:graphicData uri="http://schemas.openxmlformats.org/drawingml/2006/table">
            <a:tbl>
              <a:tblPr/>
              <a:tblGrid>
                <a:gridCol w="38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2886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65841"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97"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9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97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97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97">
                <a:tc gridSpan="1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347663" y="727075"/>
            <a:ext cx="609600" cy="3698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47663" y="1139825"/>
            <a:ext cx="609600" cy="3683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47663" y="1617663"/>
            <a:ext cx="609600" cy="3683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38138" y="2068513"/>
            <a:ext cx="609600" cy="36988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38138" y="2533650"/>
            <a:ext cx="609600" cy="3683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38138" y="2955925"/>
            <a:ext cx="609600" cy="3698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7025" y="3429000"/>
            <a:ext cx="609600" cy="3698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04800" y="3890963"/>
            <a:ext cx="609600" cy="36988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04800" y="4352925"/>
            <a:ext cx="609600" cy="3698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980238" y="633413"/>
            <a:ext cx="576262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977063" y="1033463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981825" y="1508125"/>
            <a:ext cx="576263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980238" y="1957388"/>
            <a:ext cx="576262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977063" y="2438400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980238" y="2901950"/>
            <a:ext cx="576262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980238" y="3357563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977063" y="3875088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977063" y="4311650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89225" y="709613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M  Ắ  T  </a:t>
            </a: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   Í   N  H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86200" y="1131888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   A   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62200" y="1563688"/>
            <a:ext cx="20399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i="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  Á  I    T  </a:t>
            </a:r>
            <a:r>
              <a:rPr lang="en-US" sz="2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19438" y="2025650"/>
            <a:ext cx="3124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i="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  Ó  </a:t>
            </a:r>
            <a:r>
              <a:rPr lang="en-US" sz="2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G  Đ  È   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81100" y="2484438"/>
            <a:ext cx="3352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i="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  Á  T   </a:t>
            </a:r>
            <a:r>
              <a:rPr lang="en-US" sz="2400" b="1" i="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R  Ắ   N  </a:t>
            </a:r>
            <a:r>
              <a:rPr lang="en-US" sz="2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886200" y="2947988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  H  É  N 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429000" y="388937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M  </a:t>
            </a: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 </a:t>
            </a: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 Y   Ả  N  H</a:t>
            </a:r>
            <a:endParaRPr lang="en-US" sz="2400" b="1" i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362200" y="3408363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Ố  N  G  N  </a:t>
            </a: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  Ò  M</a:t>
            </a:r>
            <a:endParaRPr lang="en-US" sz="2400" b="1" i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149475" y="4322763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  C  Á   I   L   </a:t>
            </a: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5" name="TextBox 41"/>
          <p:cNvSpPr txBox="1">
            <a:spLocks noChangeArrowheads="1"/>
          </p:cNvSpPr>
          <p:nvPr/>
        </p:nvSpPr>
        <p:spPr bwMode="auto">
          <a:xfrm>
            <a:off x="1828800" y="5843588"/>
            <a:ext cx="6172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2.Có mấy loại thủy tinh ?</a:t>
            </a:r>
          </a:p>
        </p:txBody>
      </p:sp>
      <p:sp>
        <p:nvSpPr>
          <p:cNvPr id="36" name="TextBox 43"/>
          <p:cNvSpPr txBox="1">
            <a:spLocks noChangeArrowheads="1"/>
          </p:cNvSpPr>
          <p:nvPr/>
        </p:nvSpPr>
        <p:spPr bwMode="auto">
          <a:xfrm>
            <a:off x="1595438" y="5330825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4. Vật gì phát sáng khi có dòng điện chạy qua ?</a:t>
            </a:r>
          </a:p>
        </p:txBody>
      </p:sp>
      <p:sp>
        <p:nvSpPr>
          <p:cNvPr id="37" name="TextBox 44"/>
          <p:cNvSpPr txBox="1">
            <a:spLocks noChangeArrowheads="1"/>
          </p:cNvSpPr>
          <p:nvPr/>
        </p:nvSpPr>
        <p:spPr bwMode="auto">
          <a:xfrm>
            <a:off x="1089025" y="5470525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5. Một vật liệu để sản xuất ra thủy tinh  ?</a:t>
            </a:r>
          </a:p>
        </p:txBody>
      </p:sp>
      <p:sp>
        <p:nvSpPr>
          <p:cNvPr id="38" name="TextBox 45"/>
          <p:cNvSpPr txBox="1">
            <a:spLocks noChangeArrowheads="1"/>
          </p:cNvSpPr>
          <p:nvPr/>
        </p:nvSpPr>
        <p:spPr bwMode="auto">
          <a:xfrm>
            <a:off x="1119188" y="5094288"/>
            <a:ext cx="7818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6. Vật bằng thủy tinh dùng để  ăn cơm ?</a:t>
            </a:r>
          </a:p>
        </p:txBody>
      </p:sp>
      <p:sp>
        <p:nvSpPr>
          <p:cNvPr id="39" name="TextBox 46"/>
          <p:cNvSpPr txBox="1">
            <a:spLocks noChangeArrowheads="1"/>
          </p:cNvSpPr>
          <p:nvPr/>
        </p:nvSpPr>
        <p:spPr bwMode="auto">
          <a:xfrm>
            <a:off x="1181100" y="5330825"/>
            <a:ext cx="617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7. Vật giúp nhìn xa, nhìn rõ ?</a:t>
            </a:r>
          </a:p>
        </p:txBody>
      </p:sp>
      <p:sp>
        <p:nvSpPr>
          <p:cNvPr id="40" name="TextBox 47"/>
          <p:cNvSpPr txBox="1">
            <a:spLocks noChangeArrowheads="1"/>
          </p:cNvSpPr>
          <p:nvPr/>
        </p:nvSpPr>
        <p:spPr bwMode="auto">
          <a:xfrm>
            <a:off x="1316038" y="5330825"/>
            <a:ext cx="6172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8. Vật gì dùng để chụp hình ?</a:t>
            </a:r>
          </a:p>
        </p:txBody>
      </p:sp>
      <p:sp>
        <p:nvSpPr>
          <p:cNvPr id="41" name="TextBox 48"/>
          <p:cNvSpPr txBox="1">
            <a:spLocks noChangeArrowheads="1"/>
          </p:cNvSpPr>
          <p:nvPr/>
        </p:nvSpPr>
        <p:spPr bwMode="auto">
          <a:xfrm>
            <a:off x="1181100" y="5156200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9. Vật bằng thủy tinh để uống nước ?</a:t>
            </a:r>
          </a:p>
        </p:txBody>
      </p:sp>
      <p:sp>
        <p:nvSpPr>
          <p:cNvPr id="42" name="5-Point Star 41"/>
          <p:cNvSpPr/>
          <p:nvPr/>
        </p:nvSpPr>
        <p:spPr bwMode="auto">
          <a:xfrm>
            <a:off x="7924800" y="5434013"/>
            <a:ext cx="847725" cy="922337"/>
          </a:xfrm>
          <a:prstGeom prst="star5">
            <a:avLst/>
          </a:prstGeom>
          <a:solidFill>
            <a:schemeClr val="bg2">
              <a:lumMod val="75000"/>
            </a:schemeClr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latin typeface=".VnTime" pitchFamily="34" charset="0"/>
              <a:cs typeface="+mn-cs"/>
            </a:endParaRPr>
          </a:p>
        </p:txBody>
      </p:sp>
      <p:sp>
        <p:nvSpPr>
          <p:cNvPr id="43" name="TextBox 24"/>
          <p:cNvSpPr txBox="1">
            <a:spLocks noChangeArrowheads="1"/>
          </p:cNvSpPr>
          <p:nvPr/>
        </p:nvSpPr>
        <p:spPr bwMode="auto">
          <a:xfrm>
            <a:off x="1316038" y="5156200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1.Vật giúp người lớn tuổi nhìn thấy rõ hơn ?</a:t>
            </a:r>
          </a:p>
        </p:txBody>
      </p:sp>
      <p:sp>
        <p:nvSpPr>
          <p:cNvPr id="44" name="TextBox 42"/>
          <p:cNvSpPr txBox="1">
            <a:spLocks noChangeArrowheads="1"/>
          </p:cNvSpPr>
          <p:nvPr/>
        </p:nvSpPr>
        <p:spPr bwMode="auto">
          <a:xfrm>
            <a:off x="1181100" y="5094288"/>
            <a:ext cx="650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tinh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886200" y="1131888"/>
            <a:ext cx="35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838575" y="709613"/>
            <a:ext cx="35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875088" y="1563688"/>
            <a:ext cx="354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868738" y="202565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881438" y="24844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884613" y="2947988"/>
            <a:ext cx="35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886200" y="341312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871913" y="3887788"/>
            <a:ext cx="35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73500" y="4322763"/>
            <a:ext cx="354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3230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30" grpId="0"/>
      <p:bldP spid="31" grpId="0"/>
      <p:bldP spid="33" grpId="0"/>
      <p:bldP spid="34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3" grpId="0"/>
      <p:bldP spid="43" grpId="1"/>
      <p:bldP spid="44" grpId="0"/>
      <p:bldP spid="44" grpId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4"/>
          <p:cNvSpPr>
            <a:spLocks noChangeArrowheads="1"/>
          </p:cNvSpPr>
          <p:nvPr/>
        </p:nvSpPr>
        <p:spPr bwMode="auto">
          <a:xfrm>
            <a:off x="0" y="1676400"/>
            <a:ext cx="9144000" cy="4953000"/>
          </a:xfrm>
          <a:prstGeom prst="flowChartProcess">
            <a:avLst/>
          </a:prstGeom>
          <a:gradFill rotWithShape="1">
            <a:gsLst>
              <a:gs pos="0">
                <a:srgbClr val="CCFF33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</a:p>
          <a:p>
            <a:pPr algn="ctr"/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lí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6000" i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1" name="Picture 6" descr="questionbig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572000"/>
            <a:ext cx="12636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33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1828800"/>
            <a:ext cx="86868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600" b="1">
                <a:solidFill>
                  <a:srgbClr val="0000FF"/>
                </a:solidFill>
              </a:rPr>
              <a:t>Xi măng</a:t>
            </a:r>
          </a:p>
        </p:txBody>
      </p:sp>
      <p:pic>
        <p:nvPicPr>
          <p:cNvPr id="8" name="Picture 26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0" y="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Rectangle 9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71600" y="685800"/>
            <a:ext cx="1600200" cy="1600200"/>
          </a:xfrm>
          <a:prstGeom prst="rect">
            <a:avLst/>
          </a:prstGeom>
          <a:solidFill>
            <a:srgbClr val="00FF00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4400" b="1">
                <a:latin typeface="VNI-Helve-Condense" pitchFamily="2" charset="0"/>
              </a:rPr>
              <a:t>3</a:t>
            </a:r>
          </a:p>
        </p:txBody>
      </p:sp>
      <p:pic>
        <p:nvPicPr>
          <p:cNvPr id="9" name="Picture 26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4495800" y="22225"/>
            <a:ext cx="46482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0" y="3352800"/>
            <a:ext cx="449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Rectangle 9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524000" y="4305300"/>
            <a:ext cx="1524000" cy="16002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2700000" scaled="1"/>
          </a:gra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4400" b="1">
                <a:solidFill>
                  <a:srgbClr val="0000CC"/>
                </a:solidFill>
                <a:latin typeface="VNI-Helve-Condense" pitchFamily="2" charset="0"/>
              </a:rPr>
              <a:t>4</a:t>
            </a:r>
          </a:p>
        </p:txBody>
      </p:sp>
      <p:sp>
        <p:nvSpPr>
          <p:cNvPr id="99" name="Rectangle 9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19800" y="747713"/>
            <a:ext cx="1600200" cy="147637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rect">
              <a:fillToRect t="100000" r="100000"/>
            </a:path>
          </a:gra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4400" b="1">
                <a:solidFill>
                  <a:schemeClr val="bg1"/>
                </a:solidFill>
                <a:latin typeface="VNI-Helve-Condense" pitchFamily="2" charset="0"/>
              </a:rPr>
              <a:t>2</a:t>
            </a:r>
          </a:p>
        </p:txBody>
      </p:sp>
      <p:pic>
        <p:nvPicPr>
          <p:cNvPr id="11" name="Picture 26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4495800" y="3352800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Rectangle 8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19800" y="4305300"/>
            <a:ext cx="1600200" cy="1592263"/>
          </a:xfrm>
          <a:prstGeom prst="rect">
            <a:avLst/>
          </a:prstGeom>
          <a:solidFill>
            <a:srgbClr val="00CC00"/>
          </a:solidFill>
          <a:ln w="5715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4400" b="1">
                <a:solidFill>
                  <a:srgbClr val="FF0066"/>
                </a:solidFill>
                <a:latin typeface="VNI-Helve-Condense" pitchFamily="2" charset="0"/>
              </a:rPr>
              <a:t>1</a:t>
            </a:r>
          </a:p>
        </p:txBody>
      </p:sp>
      <p:sp>
        <p:nvSpPr>
          <p:cNvPr id="6155" name="Right Arrow 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382000" y="6248400"/>
            <a:ext cx="5334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410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3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2" grpId="0"/>
      <p:bldP spid="100" grpId="0" animBg="1"/>
      <p:bldP spid="100" grpId="1" animBg="1"/>
      <p:bldP spid="101" grpId="0" animBg="1"/>
      <p:bldP spid="101" grpId="1" animBg="1"/>
      <p:bldP spid="99" grpId="0" animBg="1"/>
      <p:bldP spid="99" grpId="1" animBg="1"/>
      <p:bldP spid="98" grpId="0" animBg="1"/>
      <p:bldP spid="9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3"/>
          <p:cNvSpPr>
            <a:spLocks noChangeArrowheads="1"/>
          </p:cNvSpPr>
          <p:nvPr/>
        </p:nvSpPr>
        <p:spPr bwMode="auto">
          <a:xfrm>
            <a:off x="914400" y="1752600"/>
            <a:ext cx="7467600" cy="48768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00FFCC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altLang="en-US" sz="3200" i="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3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altLang="en-US" sz="3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xét</a:t>
            </a:r>
            <a:r>
              <a:rPr lang="en-US" altLang="en-US" sz="3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altLang="en-US" sz="3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altLang="en-US" sz="3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3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3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en-US" sz="3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CAO SU</a:t>
            </a:r>
          </a:p>
          <a:p>
            <a:pPr algn="ctr" eaLnBrk="0" hangingPunct="0">
              <a:spcBef>
                <a:spcPct val="50000"/>
              </a:spcBef>
            </a:pPr>
            <a:endParaRPr lang="en-US" altLang="en-US" sz="4400" b="1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1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4"/>
          <p:cNvSpPr>
            <a:spLocks noChangeArrowheads="1" noChangeShapeType="1" noTextEdit="1"/>
          </p:cNvSpPr>
          <p:nvPr/>
        </p:nvSpPr>
        <p:spPr bwMode="auto">
          <a:xfrm>
            <a:off x="990600" y="228600"/>
            <a:ext cx="73914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vi-VN" sz="3600" kern="10" dirty="0">
                <a:solidFill>
                  <a:srgbClr val="0000FF"/>
                </a:solidFill>
                <a:latin typeface="+mj-lt"/>
                <a:cs typeface="Arial"/>
              </a:rPr>
              <a:t>Xi măng được làm từ những vật liệu nào?</a:t>
            </a:r>
            <a:endParaRPr lang="en-US" sz="3600" kern="10" dirty="0">
              <a:solidFill>
                <a:srgbClr val="0000FF"/>
              </a:solidFill>
              <a:latin typeface="+mj-lt"/>
              <a:cs typeface="Arial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4962525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3948113"/>
            <a:ext cx="670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5953125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Cloud 6">
            <a:hlinkClick r:id="rId3" action="ppaction://hlinksldjump"/>
          </p:cNvPr>
          <p:cNvSpPr/>
          <p:nvPr/>
        </p:nvSpPr>
        <p:spPr>
          <a:xfrm>
            <a:off x="3962400" y="1295400"/>
            <a:ext cx="5181600" cy="2438400"/>
          </a:xfrm>
          <a:prstGeom prst="cloud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8862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  <a:cs typeface="+mn-cs"/>
              </a:rPr>
              <a:t>A</a:t>
            </a:r>
            <a:endParaRPr lang="en-US" sz="40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9530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  <a:cs typeface="+mn-cs"/>
              </a:rPr>
              <a:t>B</a:t>
            </a:r>
            <a:endParaRPr 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8674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  <a:cs typeface="+mn-cs"/>
              </a:rPr>
              <a:t>C</a:t>
            </a:r>
            <a:endParaRPr lang="en-US" sz="40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1143000" y="1524000"/>
            <a:ext cx="1905000" cy="22098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Sai rồi</a:t>
            </a:r>
          </a:p>
        </p:txBody>
      </p:sp>
      <p:sp>
        <p:nvSpPr>
          <p:cNvPr id="13" name="Explosion 1 12"/>
          <p:cNvSpPr/>
          <p:nvPr/>
        </p:nvSpPr>
        <p:spPr>
          <a:xfrm>
            <a:off x="1295400" y="1905000"/>
            <a:ext cx="1981200" cy="19050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Sai rồi</a:t>
            </a:r>
          </a:p>
        </p:txBody>
      </p:sp>
      <p:sp>
        <p:nvSpPr>
          <p:cNvPr id="14" name="Oval 24" descr="Water droplets"/>
          <p:cNvSpPr>
            <a:spLocks noChangeArrowheads="1"/>
          </p:cNvSpPr>
          <p:nvPr/>
        </p:nvSpPr>
        <p:spPr bwMode="auto">
          <a:xfrm>
            <a:off x="2514600" y="3657600"/>
            <a:ext cx="4038600" cy="6858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5013043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5" grpId="1"/>
      <p:bldP spid="6" grpId="0"/>
      <p:bldP spid="6" grpId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020763"/>
          </a:xfrm>
        </p:spPr>
        <p:txBody>
          <a:bodyPr/>
          <a:lstStyle/>
          <a:p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3389313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4608513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3000" y="5922963"/>
            <a:ext cx="1863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  <a:cs typeface="+mn-cs"/>
              </a:rPr>
              <a:t>A</a:t>
            </a:r>
            <a:endParaRPr 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4737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  <a:cs typeface="+mn-cs"/>
              </a:rPr>
              <a:t>B</a:t>
            </a:r>
            <a:endParaRPr 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8453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  <a:cs typeface="+mn-cs"/>
              </a:rPr>
              <a:t>C</a:t>
            </a:r>
            <a:endParaRPr 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1" name="Cloud 10">
            <a:hlinkClick r:id="rId2" action="ppaction://hlinksldjump"/>
          </p:cNvPr>
          <p:cNvSpPr/>
          <p:nvPr/>
        </p:nvSpPr>
        <p:spPr>
          <a:xfrm>
            <a:off x="3962400" y="990600"/>
            <a:ext cx="5181600" cy="2438400"/>
          </a:xfrm>
          <a:prstGeom prst="cloud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1676400" y="1143000"/>
            <a:ext cx="1905000" cy="22098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Sai rồi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2057400" y="1371600"/>
            <a:ext cx="1981200" cy="19050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 descr="Water droplets"/>
          <p:cNvSpPr>
            <a:spLocks noChangeArrowheads="1"/>
          </p:cNvSpPr>
          <p:nvPr/>
        </p:nvSpPr>
        <p:spPr bwMode="auto">
          <a:xfrm>
            <a:off x="2819400" y="3570288"/>
            <a:ext cx="4038600" cy="6858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6923319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0962" grpId="0"/>
      <p:bldP spid="5" grpId="0"/>
      <p:bldP spid="5" grpId="1"/>
      <p:bldP spid="6" grpId="0"/>
      <p:bldP spid="7" grpId="0"/>
      <p:bldP spid="7" grpId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868362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914400" y="3378200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909638" y="4597400"/>
            <a:ext cx="549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990600" y="57150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33528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  <a:cs typeface="+mn-cs"/>
              </a:rPr>
              <a:t>A</a:t>
            </a:r>
            <a:endParaRPr lang="en-US" sz="40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4196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  <a:cs typeface="+mn-cs"/>
              </a:rPr>
              <a:t>B</a:t>
            </a:r>
            <a:endParaRPr lang="en-US" sz="40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6167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  <a:cs typeface="+mn-cs"/>
              </a:rPr>
              <a:t>C</a:t>
            </a:r>
            <a:endParaRPr lang="en-US" sz="40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4" name="Cloud 13">
            <a:hlinkClick r:id="rId3" action="ppaction://hlinksldjump"/>
          </p:cNvPr>
          <p:cNvSpPr/>
          <p:nvPr/>
        </p:nvSpPr>
        <p:spPr>
          <a:xfrm>
            <a:off x="3962400" y="990600"/>
            <a:ext cx="5181600" cy="2438400"/>
          </a:xfrm>
          <a:prstGeom prst="cloud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Đố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trả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đúng</a:t>
            </a:r>
            <a:endParaRPr lang="en-US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Explosion 1 25"/>
          <p:cNvSpPr/>
          <p:nvPr/>
        </p:nvSpPr>
        <p:spPr>
          <a:xfrm>
            <a:off x="1676400" y="1143000"/>
            <a:ext cx="1905000" cy="22098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Sai rồi</a:t>
            </a:r>
          </a:p>
        </p:txBody>
      </p:sp>
      <p:sp>
        <p:nvSpPr>
          <p:cNvPr id="27" name="Explosion 1 26"/>
          <p:cNvSpPr/>
          <p:nvPr/>
        </p:nvSpPr>
        <p:spPr>
          <a:xfrm>
            <a:off x="1524000" y="1143000"/>
            <a:ext cx="1981200" cy="19050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Oval 27" descr="Water droplets"/>
          <p:cNvSpPr>
            <a:spLocks noChangeArrowheads="1"/>
          </p:cNvSpPr>
          <p:nvPr/>
        </p:nvSpPr>
        <p:spPr bwMode="auto">
          <a:xfrm>
            <a:off x="2362200" y="3657600"/>
            <a:ext cx="4038600" cy="6858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72299709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2428E-6 L 0.10834 -0.14821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7422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7457E-6 L 0.07916 -0.1301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652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3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2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0898" grpId="0"/>
      <p:bldP spid="32771" grpId="0"/>
      <p:bldP spid="32771" grpId="1"/>
      <p:bldP spid="32772" grpId="0"/>
      <p:bldP spid="32772" grpId="1"/>
      <p:bldP spid="32773" grpId="0"/>
      <p:bldP spid="32773" grpId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3" y="633413"/>
            <a:ext cx="8763000" cy="561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1066800" y="3317875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măng, cát, sỏi trộn đều với nước.</a:t>
            </a: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1143000" y="4613275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măng, trộn đều với nước. </a:t>
            </a:r>
          </a:p>
        </p:txBody>
      </p:sp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884238" y="5922963"/>
            <a:ext cx="7269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măng, cát, trộn đều với nước</a:t>
            </a:r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9">
            <a:hlinkClick r:id="rId3" action="ppaction://hlinksldjump"/>
          </p:cNvPr>
          <p:cNvSpPr/>
          <p:nvPr/>
        </p:nvSpPr>
        <p:spPr>
          <a:xfrm>
            <a:off x="3962400" y="914400"/>
            <a:ext cx="5181600" cy="1981200"/>
          </a:xfrm>
          <a:prstGeom prst="cloud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Đố bạn câu trả lời nào là đúng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33528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  <a:cs typeface="+mn-cs"/>
              </a:rPr>
              <a:t>A</a:t>
            </a:r>
            <a:endParaRPr lang="en-US" sz="40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4737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  <a:cs typeface="+mn-cs"/>
              </a:rPr>
              <a:t>B</a:t>
            </a:r>
            <a:endParaRPr lang="en-US" sz="40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8453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  <a:cs typeface="+mn-cs"/>
              </a:rPr>
              <a:t>C</a:t>
            </a:r>
            <a:endParaRPr lang="en-US" sz="40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25" name="Explosion 1 24"/>
          <p:cNvSpPr/>
          <p:nvPr/>
        </p:nvSpPr>
        <p:spPr>
          <a:xfrm>
            <a:off x="1676400" y="1143000"/>
            <a:ext cx="1905000" cy="22098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Sai rồi</a:t>
            </a:r>
          </a:p>
        </p:txBody>
      </p:sp>
      <p:sp>
        <p:nvSpPr>
          <p:cNvPr id="26" name="Explosion 1 25"/>
          <p:cNvSpPr/>
          <p:nvPr/>
        </p:nvSpPr>
        <p:spPr>
          <a:xfrm>
            <a:off x="1638300" y="1412875"/>
            <a:ext cx="1981200" cy="19050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 rồi</a:t>
            </a:r>
          </a:p>
        </p:txBody>
      </p:sp>
      <p:sp>
        <p:nvSpPr>
          <p:cNvPr id="27" name="Oval 26" descr="Water droplets"/>
          <p:cNvSpPr>
            <a:spLocks noChangeArrowheads="1"/>
          </p:cNvSpPr>
          <p:nvPr/>
        </p:nvSpPr>
        <p:spPr bwMode="auto">
          <a:xfrm>
            <a:off x="76200" y="2286000"/>
            <a:ext cx="4038600" cy="6858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bạn !</a:t>
            </a:r>
          </a:p>
        </p:txBody>
      </p:sp>
    </p:spTree>
    <p:extLst>
      <p:ext uri="{BB962C8B-B14F-4D97-AF65-F5344CB8AC3E}">
        <p14:creationId xmlns:p14="http://schemas.microsoft.com/office/powerpoint/2010/main" val="779223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1314" grpId="0"/>
      <p:bldP spid="33795" grpId="0"/>
      <p:bldP spid="33796" grpId="0"/>
      <p:bldP spid="33796" grpId="1"/>
      <p:bldP spid="33797" grpId="0"/>
      <p:bldP spid="33797" grpId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2514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6463" y="2632075"/>
            <a:ext cx="7616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20725" y="3198813"/>
            <a:ext cx="78025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i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b="1" i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Hãy giới thiệu tên các đồ dùng làm bằng thủy tinh mà em được biết.</a:t>
            </a:r>
            <a:endParaRPr lang="en-US" sz="28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71500" y="33528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  <a:latin typeface=".VnTime" pitchFamily="34" charset="0"/>
              </a:rPr>
              <a:t>        </a:t>
            </a:r>
            <a:r>
              <a:rPr lang="en-US" sz="3600" b="1" dirty="0">
                <a:solidFill>
                  <a:srgbClr val="008000"/>
                </a:solidFill>
                <a:latin typeface=".VnTime" pitchFamily="34" charset="0"/>
              </a:rPr>
              <a:t>-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chai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600" b="1" dirty="0">
              <a:solidFill>
                <a:srgbClr val="008000"/>
              </a:solidFill>
              <a:latin typeface=".VnTime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67000" y="1712913"/>
            <a:ext cx="419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THỦY TINH</a:t>
            </a:r>
            <a:endParaRPr lang="en-US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 build="allAtOnce"/>
      <p:bldP spid="5126" grpId="0" build="allAtOnce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381000" y="2514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685800" y="822573"/>
            <a:ext cx="754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3803" name="Picture 11" descr="LH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1295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 descr="DSC0134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670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20" descr="CH0J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670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7" name="Picture 25" descr="Trang60.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37075"/>
            <a:ext cx="35814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4" name="Picture 32" descr="florenceflaskthreecolorty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958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5" name="Picture 33" descr="CAW99P4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1682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6" name="Picture 34" descr="CAMFG0X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16795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7" name="Picture 35" descr="494331f8_pha lê vẻ đẹp thanh ta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8" name="Picture 36" descr="cua_luoi_chong_muoi_tu_cuon_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0"/>
            <a:ext cx="1828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9" descr="ANd9GcTKfiPDTuD_SytsjK1cdOpz3aG7qH5d8Iz8xRWSSpuGeON61uDQ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18684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7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 - &amp;quot;Màu nào dưới đây không phải là màu của xi măng?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Xi măng trộn với cát và nước tạo thành gì?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Bê tông được tạo ra từ những vật liệu nào?&amp;quot;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67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0&quot;/&gt;&lt;/object&gt;&lt;object type=&quot;3&quot; unique_id=&quot;10018&quot;&gt;&lt;property id=&quot;20148&quot; value=&quot;5&quot;/&gt;&lt;property id=&quot;20300&quot; value=&quot;Slide 16&quot;/&gt;&lt;property id=&quot;20307&quot; value=&quot;271&quot;/&gt;&lt;/object&gt;&lt;object type=&quot;3&quot; unique_id=&quot;10019&quot;&gt;&lt;property id=&quot;20148&quot; value=&quot;5&quot;/&gt;&lt;property id=&quot;20300&quot; value=&quot;Slide 17&quot;/&gt;&lt;property id=&quot;20307&quot; value=&quot;272&quot;/&gt;&lt;/object&gt;&lt;object type=&quot;3&quot; unique_id=&quot;10020&quot;&gt;&lt;property id=&quot;20148&quot; value=&quot;5&quot;/&gt;&lt;property id=&quot;20300&quot; value=&quot;Slide 18&quot;/&gt;&lt;property id=&quot;20307&quot; value=&quot;273&quot;/&gt;&lt;/object&gt;&lt;object type=&quot;3&quot; unique_id=&quot;10021&quot;&gt;&lt;property id=&quot;20148&quot; value=&quot;5&quot;/&gt;&lt;property id=&quot;20300&quot; value=&quot;Slide 19&quot;/&gt;&lt;property id=&quot;20307&quot; value=&quot;274&quot;/&gt;&lt;/object&gt;&lt;object type=&quot;3&quot; unique_id=&quot;10022&quot;&gt;&lt;property id=&quot;20148&quot; value=&quot;5&quot;/&gt;&lt;property id=&quot;20300&quot; value=&quot;Slide 20&quot;/&gt;&lt;property id=&quot;20307&quot; value=&quot;275&quot;/&gt;&lt;/object&gt;&lt;object type=&quot;3&quot; unique_id=&quot;10023&quot;&gt;&lt;property id=&quot;20148&quot; value=&quot;5&quot;/&gt;&lt;property id=&quot;20300&quot; value=&quot;Slide 21&quot;/&gt;&lt;property id=&quot;20307&quot; value=&quot;276&quot;/&gt;&lt;/object&gt;&lt;object type=&quot;3&quot; unique_id=&quot;10024&quot;&gt;&lt;property id=&quot;20148&quot; value=&quot;5&quot;/&gt;&lt;property id=&quot;20300&quot; value=&quot;Slide 22&quot;/&gt;&lt;property id=&quot;20307&quot; value=&quot;277&quot;/&gt;&lt;/object&gt;&lt;object type=&quot;3&quot; unique_id=&quot;10025&quot;&gt;&lt;property id=&quot;20148&quot; value=&quot;5&quot;/&gt;&lt;property id=&quot;20300&quot; value=&quot;Slide 23&quot;/&gt;&lt;property id=&quot;20307&quot; value=&quot;278&quot;/&gt;&lt;/object&gt;&lt;object type=&quot;3&quot; unique_id=&quot;10026&quot;&gt;&lt;property id=&quot;20148&quot; value=&quot;5&quot;/&gt;&lt;property id=&quot;20300&quot; value=&quot;Slide 24&quot;/&gt;&lt;property id=&quot;20307&quot; value=&quot;279&quot;/&gt;&lt;/object&gt;&lt;object type=&quot;3&quot; unique_id=&quot;10027&quot;&gt;&lt;property id=&quot;20148&quot; value=&quot;5&quot;/&gt;&lt;property id=&quot;20300&quot; value=&quot;Slide 25&quot;/&gt;&lt;property id=&quot;20307&quot; value=&quot;280&quot;/&gt;&lt;/object&gt;&lt;object type=&quot;3&quot; unique_id=&quot;10028&quot;&gt;&lt;property id=&quot;20148&quot; value=&quot;5&quot;/&gt;&lt;property id=&quot;20300&quot; value=&quot;Slide 26&quot;/&gt;&lt;property id=&quot;20307&quot; value=&quot;281&quot;/&gt;&lt;/object&gt;&lt;object type=&quot;3&quot; unique_id=&quot;10029&quot;&gt;&lt;property id=&quot;20148&quot; value=&quot;5&quot;/&gt;&lt;property id=&quot;20300&quot; value=&quot;Slide 27&quot;/&gt;&lt;property id=&quot;20307&quot; value=&quot;282&quot;/&gt;&lt;/object&gt;&lt;object type=&quot;3&quot; unique_id=&quot;10030&quot;&gt;&lt;property id=&quot;20148&quot; value=&quot;5&quot;/&gt;&lt;property id=&quot;20300&quot; value=&quot;Slide 28&quot;/&gt;&lt;property id=&quot;20307&quot; value=&quot;283&quot;/&gt;&lt;/object&gt;&lt;object type=&quot;3&quot; unique_id=&quot;10031&quot;&gt;&lt;property id=&quot;20148&quot; value=&quot;5&quot;/&gt;&lt;property id=&quot;20300&quot; value=&quot;Slide 29&quot;/&gt;&lt;property id=&quot;20307&quot; value=&quot;284&quot;/&gt;&lt;/object&gt;&lt;object type=&quot;3&quot; unique_id=&quot;10032&quot;&gt;&lt;property id=&quot;20148&quot; value=&quot;5&quot;/&gt;&lt;property id=&quot;20300&quot; value=&quot;Slide 30&quot;/&gt;&lt;property id=&quot;20307&quot; value=&quot;285&quot;/&gt;&lt;/object&gt;&lt;/object&gt;&lt;object type=&quot;8&quot; unique_id=&quot;1006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1080</Words>
  <Application>Microsoft Office PowerPoint</Application>
  <PresentationFormat>On-screen Show (4:3)</PresentationFormat>
  <Paragraphs>184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.VnTime</vt:lpstr>
      <vt:lpstr>Arial</vt:lpstr>
      <vt:lpstr>Calibri</vt:lpstr>
      <vt:lpstr>Harrington</vt:lpstr>
      <vt:lpstr>Tahoma</vt:lpstr>
      <vt:lpstr>Times New Roman</vt:lpstr>
      <vt:lpstr>Verdana</vt:lpstr>
      <vt:lpstr>VNI-Helve-Condense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Màu nào dưới đây không phải là màu của xi măng?</vt:lpstr>
      <vt:lpstr>Xi măng trộn với cát và nước tạo thành gì?</vt:lpstr>
      <vt:lpstr>Bê tông được tạo ra từ những vật liệu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</dc:creator>
  <cp:lastModifiedBy>THAMB - LOP HOC</cp:lastModifiedBy>
  <cp:revision>17</cp:revision>
  <dcterms:created xsi:type="dcterms:W3CDTF">2006-08-16T00:00:00Z</dcterms:created>
  <dcterms:modified xsi:type="dcterms:W3CDTF">2016-11-30T06:56:14Z</dcterms:modified>
</cp:coreProperties>
</file>